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740" r:id="rId5"/>
    <p:sldId id="780" r:id="rId6"/>
    <p:sldId id="781" r:id="rId7"/>
    <p:sldId id="782" r:id="rId8"/>
    <p:sldId id="783" r:id="rId9"/>
    <p:sldId id="784" r:id="rId10"/>
    <p:sldId id="78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French" initials="JF" lastIdx="2" clrIdx="0">
    <p:extLst>
      <p:ext uri="{19B8F6BF-5375-455C-9EA6-DF929625EA0E}">
        <p15:presenceInfo xmlns:p15="http://schemas.microsoft.com/office/powerpoint/2012/main" userId="S::jfrench@aha-success.com::72e7d610-7221-48c8-a863-ef57d438e1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F92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85" autoAdjust="0"/>
    <p:restoredTop sz="94654"/>
  </p:normalViewPr>
  <p:slideViewPr>
    <p:cSldViewPr snapToGrid="0">
      <p:cViewPr varScale="1">
        <p:scale>
          <a:sx n="108" d="100"/>
          <a:sy n="108" d="100"/>
        </p:scale>
        <p:origin x="17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EB386-DBE1-3D4B-B07D-1EB1CAF7B380}" type="datetimeFigureOut">
              <a:rPr lang="en-US" smtClean="0"/>
              <a:t>10/6/20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F0181-48A8-8849-BE58-22EBDABB0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6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BB4E-396E-4C50-AFB2-ADE95853640D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713F-23AE-48B0-93F6-11BD2AF42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731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BB4E-396E-4C50-AFB2-ADE95853640D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713F-23AE-48B0-93F6-11BD2AF42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696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BB4E-396E-4C50-AFB2-ADE95853640D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713F-23AE-48B0-93F6-11BD2AF42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7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44939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BB4E-396E-4C50-AFB2-ADE95853640D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713F-23AE-48B0-93F6-11BD2AF42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17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BB4E-396E-4C50-AFB2-ADE95853640D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713F-23AE-48B0-93F6-11BD2AF42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460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BB4E-396E-4C50-AFB2-ADE95853640D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713F-23AE-48B0-93F6-11BD2AF42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994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BB4E-396E-4C50-AFB2-ADE95853640D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713F-23AE-48B0-93F6-11BD2AF42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50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BB4E-396E-4C50-AFB2-ADE95853640D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713F-23AE-48B0-93F6-11BD2AF42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959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BB4E-396E-4C50-AFB2-ADE95853640D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713F-23AE-48B0-93F6-11BD2AF42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365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BB4E-396E-4C50-AFB2-ADE95853640D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713F-23AE-48B0-93F6-11BD2AF42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598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BB4E-396E-4C50-AFB2-ADE95853640D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713F-23AE-48B0-93F6-11BD2AF42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458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2BB4E-396E-4C50-AFB2-ADE95853640D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7713F-23AE-48B0-93F6-11BD2AF42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25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picture containing indoor, sitting, wooden, different&#10;&#10;Description automatically generated">
            <a:extLst>
              <a:ext uri="{FF2B5EF4-FFF2-40B4-BE49-F238E27FC236}">
                <a16:creationId xmlns:a16="http://schemas.microsoft.com/office/drawing/2014/main" id="{1E5AA93D-6652-8848-9057-DA5ECBE22E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79027" y="865431"/>
            <a:ext cx="6385035" cy="5135319"/>
          </a:xfrm>
        </p:spPr>
      </p:pic>
    </p:spTree>
    <p:extLst>
      <p:ext uri="{BB962C8B-B14F-4D97-AF65-F5344CB8AC3E}">
        <p14:creationId xmlns:p14="http://schemas.microsoft.com/office/powerpoint/2010/main" val="2888040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8DC54E-DFFE-5847-8D0B-EBDF9094FCBD}"/>
              </a:ext>
            </a:extLst>
          </p:cNvPr>
          <p:cNvSpPr/>
          <p:nvPr/>
        </p:nvSpPr>
        <p:spPr>
          <a:xfrm>
            <a:off x="3060942" y="940521"/>
            <a:ext cx="2903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189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Fast-paced &amp; Outspoken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E36B15-24A0-8B40-870E-93D817553527}"/>
              </a:ext>
            </a:extLst>
          </p:cNvPr>
          <p:cNvSpPr/>
          <p:nvPr/>
        </p:nvSpPr>
        <p:spPr>
          <a:xfrm>
            <a:off x="3234067" y="5178815"/>
            <a:ext cx="2557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189">
              <a:defRPr/>
            </a:pPr>
            <a:r>
              <a:rPr lang="en-US" b="1" dirty="0">
                <a:solidFill>
                  <a:srgbClr val="00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Cautious &amp; Reflective</a:t>
            </a:r>
          </a:p>
        </p:txBody>
      </p:sp>
      <p:pic>
        <p:nvPicPr>
          <p:cNvPr id="7" name="Picture 6" descr="C:\Users\rsteele\Desktop\EvD Workplace_All.png">
            <a:extLst>
              <a:ext uri="{FF2B5EF4-FFF2-40B4-BE49-F238E27FC236}">
                <a16:creationId xmlns:a16="http://schemas.microsoft.com/office/drawing/2014/main" id="{6B316241-B893-DB45-A7FE-8937F8833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860" y="2732616"/>
            <a:ext cx="2862281" cy="13849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8907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8DC54E-DFFE-5847-8D0B-EBDF9094FCBD}"/>
              </a:ext>
            </a:extLst>
          </p:cNvPr>
          <p:cNvSpPr/>
          <p:nvPr/>
        </p:nvSpPr>
        <p:spPr>
          <a:xfrm>
            <a:off x="3060942" y="940521"/>
            <a:ext cx="2903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189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Fast-paced &amp; Outspoken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E36B15-24A0-8B40-870E-93D817553527}"/>
              </a:ext>
            </a:extLst>
          </p:cNvPr>
          <p:cNvSpPr/>
          <p:nvPr/>
        </p:nvSpPr>
        <p:spPr>
          <a:xfrm>
            <a:off x="3234067" y="5178815"/>
            <a:ext cx="2557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189">
              <a:defRPr/>
            </a:pPr>
            <a:r>
              <a:rPr lang="en-US" b="1" dirty="0">
                <a:solidFill>
                  <a:srgbClr val="00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Cautious &amp; Reflective</a:t>
            </a:r>
          </a:p>
        </p:txBody>
      </p:sp>
      <p:pic>
        <p:nvPicPr>
          <p:cNvPr id="8" name="Picture 5" descr="C:\Users\rsteele\Desktop\EvD Workplace_Active.png">
            <a:extLst>
              <a:ext uri="{FF2B5EF4-FFF2-40B4-BE49-F238E27FC236}">
                <a16:creationId xmlns:a16="http://schemas.microsoft.com/office/drawing/2014/main" id="{EC4576F5-F241-FC48-BC52-E9428B3DE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981" y="1599349"/>
            <a:ext cx="2859786" cy="1383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rsteele\Desktop\EvD Workplace_Thoughtful.png">
            <a:extLst>
              <a:ext uri="{FF2B5EF4-FFF2-40B4-BE49-F238E27FC236}">
                <a16:creationId xmlns:a16="http://schemas.microsoft.com/office/drawing/2014/main" id="{52F5C504-1D92-4C47-AF51-EAD7500E1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330" y="3253960"/>
            <a:ext cx="2859786" cy="1383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286DC3-CBAB-044E-85F6-F94AF336F765}"/>
              </a:ext>
            </a:extLst>
          </p:cNvPr>
          <p:cNvSpPr txBox="1"/>
          <p:nvPr/>
        </p:nvSpPr>
        <p:spPr>
          <a:xfrm>
            <a:off x="619571" y="2805753"/>
            <a:ext cx="1822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Questioning &amp;</a:t>
            </a:r>
          </a:p>
          <a:p>
            <a:pPr algn="ctr" defTabSz="457189">
              <a:defRPr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Sceptical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9BFBBE-23D4-E441-A0E6-C1B7B942FA69}"/>
              </a:ext>
            </a:extLst>
          </p:cNvPr>
          <p:cNvSpPr txBox="1"/>
          <p:nvPr/>
        </p:nvSpPr>
        <p:spPr>
          <a:xfrm>
            <a:off x="6923034" y="2682057"/>
            <a:ext cx="1601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Accepting &amp;</a:t>
            </a:r>
          </a:p>
          <a:p>
            <a:pPr algn="ctr" defTabSz="457189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Warm</a:t>
            </a:r>
          </a:p>
        </p:txBody>
      </p:sp>
    </p:spTree>
    <p:extLst>
      <p:ext uri="{BB962C8B-B14F-4D97-AF65-F5344CB8AC3E}">
        <p14:creationId xmlns:p14="http://schemas.microsoft.com/office/powerpoint/2010/main" val="3014050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rsteele\Desktop\EvD Workplace_Active.png">
            <a:extLst>
              <a:ext uri="{FF2B5EF4-FFF2-40B4-BE49-F238E27FC236}">
                <a16:creationId xmlns:a16="http://schemas.microsoft.com/office/drawing/2014/main" id="{EC4576F5-F241-FC48-BC52-E9428B3DE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932" y="3452084"/>
            <a:ext cx="2859786" cy="1383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rsteele\Desktop\EvD Workplace_Thoughtful.png">
            <a:extLst>
              <a:ext uri="{FF2B5EF4-FFF2-40B4-BE49-F238E27FC236}">
                <a16:creationId xmlns:a16="http://schemas.microsoft.com/office/drawing/2014/main" id="{52F5C504-1D92-4C47-AF51-EAD7500E1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721"/>
            <a:ext cx="2859786" cy="1383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286DC3-CBAB-044E-85F6-F94AF336F765}"/>
              </a:ext>
            </a:extLst>
          </p:cNvPr>
          <p:cNvSpPr txBox="1"/>
          <p:nvPr/>
        </p:nvSpPr>
        <p:spPr>
          <a:xfrm>
            <a:off x="619571" y="2805753"/>
            <a:ext cx="1822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Questioning &amp;</a:t>
            </a:r>
          </a:p>
          <a:p>
            <a:pPr algn="ctr" defTabSz="457189">
              <a:defRPr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Sceptical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9BFBBE-23D4-E441-A0E6-C1B7B942FA69}"/>
              </a:ext>
            </a:extLst>
          </p:cNvPr>
          <p:cNvSpPr txBox="1"/>
          <p:nvPr/>
        </p:nvSpPr>
        <p:spPr>
          <a:xfrm>
            <a:off x="6923034" y="2682057"/>
            <a:ext cx="1601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Accepting &amp;</a:t>
            </a:r>
          </a:p>
          <a:p>
            <a:pPr algn="ctr" defTabSz="457189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Warm</a:t>
            </a:r>
          </a:p>
        </p:txBody>
      </p:sp>
    </p:spTree>
    <p:extLst>
      <p:ext uri="{BB962C8B-B14F-4D97-AF65-F5344CB8AC3E}">
        <p14:creationId xmlns:p14="http://schemas.microsoft.com/office/powerpoint/2010/main" val="256945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8DC54E-DFFE-5847-8D0B-EBDF9094FCBD}"/>
              </a:ext>
            </a:extLst>
          </p:cNvPr>
          <p:cNvSpPr/>
          <p:nvPr/>
        </p:nvSpPr>
        <p:spPr>
          <a:xfrm>
            <a:off x="3060942" y="940521"/>
            <a:ext cx="2903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189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Fast-paced &amp; Outspoken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E36B15-24A0-8B40-870E-93D817553527}"/>
              </a:ext>
            </a:extLst>
          </p:cNvPr>
          <p:cNvSpPr/>
          <p:nvPr/>
        </p:nvSpPr>
        <p:spPr>
          <a:xfrm>
            <a:off x="3234067" y="5178815"/>
            <a:ext cx="2557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189">
              <a:defRPr/>
            </a:pPr>
            <a:r>
              <a:rPr lang="en-US" b="1" dirty="0">
                <a:solidFill>
                  <a:srgbClr val="00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Cautious &amp; Reflective</a:t>
            </a:r>
          </a:p>
        </p:txBody>
      </p:sp>
      <p:pic>
        <p:nvPicPr>
          <p:cNvPr id="8" name="Picture 5" descr="C:\Users\rsteele\Desktop\EvD Workplace_Active.png">
            <a:extLst>
              <a:ext uri="{FF2B5EF4-FFF2-40B4-BE49-F238E27FC236}">
                <a16:creationId xmlns:a16="http://schemas.microsoft.com/office/drawing/2014/main" id="{EC4576F5-F241-FC48-BC52-E9428B3DE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77" y="1168755"/>
            <a:ext cx="2859786" cy="1383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rsteele\Desktop\EvD Workplace_Thoughtful.png">
            <a:extLst>
              <a:ext uri="{FF2B5EF4-FFF2-40B4-BE49-F238E27FC236}">
                <a16:creationId xmlns:a16="http://schemas.microsoft.com/office/drawing/2014/main" id="{52F5C504-1D92-4C47-AF51-EAD7500E1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5096"/>
            <a:ext cx="2859786" cy="1383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286DC3-CBAB-044E-85F6-F94AF336F765}"/>
              </a:ext>
            </a:extLst>
          </p:cNvPr>
          <p:cNvSpPr txBox="1"/>
          <p:nvPr/>
        </p:nvSpPr>
        <p:spPr>
          <a:xfrm>
            <a:off x="619571" y="2805753"/>
            <a:ext cx="1822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Questioning &amp;</a:t>
            </a:r>
          </a:p>
          <a:p>
            <a:pPr algn="ctr" defTabSz="457189">
              <a:defRPr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Sceptical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9BFBBE-23D4-E441-A0E6-C1B7B942FA69}"/>
              </a:ext>
            </a:extLst>
          </p:cNvPr>
          <p:cNvSpPr txBox="1"/>
          <p:nvPr/>
        </p:nvSpPr>
        <p:spPr>
          <a:xfrm>
            <a:off x="6923034" y="2682057"/>
            <a:ext cx="1601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Accepting &amp;</a:t>
            </a:r>
          </a:p>
          <a:p>
            <a:pPr algn="ctr" defTabSz="457189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Warm</a:t>
            </a:r>
          </a:p>
        </p:txBody>
      </p:sp>
      <p:pic>
        <p:nvPicPr>
          <p:cNvPr id="12" name="Picture 4" descr="C:\Users\rsteele\Desktop\EvD Workplace_D.png">
            <a:extLst>
              <a:ext uri="{FF2B5EF4-FFF2-40B4-BE49-F238E27FC236}">
                <a16:creationId xmlns:a16="http://schemas.microsoft.com/office/drawing/2014/main" id="{4C8B7839-D8DF-1443-B65E-7CCA42CFC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56" y="1239304"/>
            <a:ext cx="2859786" cy="1383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rsteele\Desktop\EvD Workplace_S.png">
            <a:extLst>
              <a:ext uri="{FF2B5EF4-FFF2-40B4-BE49-F238E27FC236}">
                <a16:creationId xmlns:a16="http://schemas.microsoft.com/office/drawing/2014/main" id="{7E37BD6F-AFB7-6A40-8FB4-D43113E7C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583" y="3765995"/>
            <a:ext cx="2859786" cy="1383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2771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8DC54E-DFFE-5847-8D0B-EBDF9094FCBD}"/>
              </a:ext>
            </a:extLst>
          </p:cNvPr>
          <p:cNvSpPr/>
          <p:nvPr/>
        </p:nvSpPr>
        <p:spPr>
          <a:xfrm>
            <a:off x="3060942" y="940521"/>
            <a:ext cx="2903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189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Fast-paced &amp; Outspoken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E36B15-24A0-8B40-870E-93D817553527}"/>
              </a:ext>
            </a:extLst>
          </p:cNvPr>
          <p:cNvSpPr/>
          <p:nvPr/>
        </p:nvSpPr>
        <p:spPr>
          <a:xfrm>
            <a:off x="3234067" y="5178815"/>
            <a:ext cx="2557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189">
              <a:defRPr/>
            </a:pPr>
            <a:r>
              <a:rPr lang="en-US" b="1" dirty="0">
                <a:solidFill>
                  <a:srgbClr val="00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Cautious &amp; Reflective</a:t>
            </a:r>
          </a:p>
        </p:txBody>
      </p:sp>
      <p:pic>
        <p:nvPicPr>
          <p:cNvPr id="8" name="Picture 5" descr="C:\Users\rsteele\Desktop\EvD Workplace_Active.png">
            <a:extLst>
              <a:ext uri="{FF2B5EF4-FFF2-40B4-BE49-F238E27FC236}">
                <a16:creationId xmlns:a16="http://schemas.microsoft.com/office/drawing/2014/main" id="{EC4576F5-F241-FC48-BC52-E9428B3DE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77" y="1168755"/>
            <a:ext cx="2859786" cy="1383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rsteele\Desktop\EvD Workplace_Thoughtful.png">
            <a:extLst>
              <a:ext uri="{FF2B5EF4-FFF2-40B4-BE49-F238E27FC236}">
                <a16:creationId xmlns:a16="http://schemas.microsoft.com/office/drawing/2014/main" id="{52F5C504-1D92-4C47-AF51-EAD7500E1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05" y="3681214"/>
            <a:ext cx="2859786" cy="1383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286DC3-CBAB-044E-85F6-F94AF336F765}"/>
              </a:ext>
            </a:extLst>
          </p:cNvPr>
          <p:cNvSpPr txBox="1"/>
          <p:nvPr/>
        </p:nvSpPr>
        <p:spPr>
          <a:xfrm>
            <a:off x="619571" y="2805753"/>
            <a:ext cx="1822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Questioning &amp;</a:t>
            </a:r>
          </a:p>
          <a:p>
            <a:pPr algn="ctr" defTabSz="457189">
              <a:defRPr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Sceptical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9BFBBE-23D4-E441-A0E6-C1B7B942FA69}"/>
              </a:ext>
            </a:extLst>
          </p:cNvPr>
          <p:cNvSpPr txBox="1"/>
          <p:nvPr/>
        </p:nvSpPr>
        <p:spPr>
          <a:xfrm>
            <a:off x="6923034" y="2682057"/>
            <a:ext cx="1601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Accepting &amp;</a:t>
            </a:r>
          </a:p>
          <a:p>
            <a:pPr algn="ctr" defTabSz="457189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Warm</a:t>
            </a:r>
          </a:p>
        </p:txBody>
      </p:sp>
      <p:pic>
        <p:nvPicPr>
          <p:cNvPr id="12" name="Picture 4" descr="C:\Users\rsteele\Desktop\EvD Workplace_D.png">
            <a:extLst>
              <a:ext uri="{FF2B5EF4-FFF2-40B4-BE49-F238E27FC236}">
                <a16:creationId xmlns:a16="http://schemas.microsoft.com/office/drawing/2014/main" id="{4C8B7839-D8DF-1443-B65E-7CCA42CFC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56" y="1239304"/>
            <a:ext cx="2859786" cy="1383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rsteele\Desktop\EvD Workplace_S.png">
            <a:extLst>
              <a:ext uri="{FF2B5EF4-FFF2-40B4-BE49-F238E27FC236}">
                <a16:creationId xmlns:a16="http://schemas.microsoft.com/office/drawing/2014/main" id="{7E37BD6F-AFB7-6A40-8FB4-D43113E7C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583" y="3765995"/>
            <a:ext cx="2859786" cy="1383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802DDF1-A374-7B47-84B2-80D674243C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3271891" y="1433976"/>
            <a:ext cx="2538033" cy="35873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B2038DF-276E-BE41-9856-A93DB95162C3}"/>
              </a:ext>
            </a:extLst>
          </p:cNvPr>
          <p:cNvSpPr txBox="1"/>
          <p:nvPr/>
        </p:nvSpPr>
        <p:spPr>
          <a:xfrm>
            <a:off x="76633" y="213771"/>
            <a:ext cx="1085875" cy="1754326"/>
          </a:xfrm>
          <a:prstGeom prst="rect">
            <a:avLst/>
          </a:prstGeom>
          <a:solidFill>
            <a:srgbClr val="4CC24A"/>
          </a:solidFill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Direct</a:t>
            </a:r>
          </a:p>
          <a:p>
            <a:r>
              <a:rPr lang="en-US" sz="1350" dirty="0">
                <a:solidFill>
                  <a:schemeClr val="bg1"/>
                </a:solidFill>
              </a:rPr>
              <a:t>Self assured</a:t>
            </a:r>
          </a:p>
          <a:p>
            <a:r>
              <a:rPr lang="en-US" sz="1350" dirty="0">
                <a:solidFill>
                  <a:schemeClr val="bg1"/>
                </a:solidFill>
              </a:rPr>
              <a:t>Forceful</a:t>
            </a:r>
          </a:p>
          <a:p>
            <a:r>
              <a:rPr lang="en-US" sz="1350" dirty="0">
                <a:solidFill>
                  <a:schemeClr val="bg1"/>
                </a:solidFill>
              </a:rPr>
              <a:t>Adventurous</a:t>
            </a:r>
          </a:p>
          <a:p>
            <a:r>
              <a:rPr lang="en-US" sz="1350" dirty="0">
                <a:solidFill>
                  <a:schemeClr val="bg1"/>
                </a:solidFill>
              </a:rPr>
              <a:t>Daring</a:t>
            </a:r>
          </a:p>
          <a:p>
            <a:r>
              <a:rPr lang="en-US" sz="1350" dirty="0">
                <a:solidFill>
                  <a:schemeClr val="bg1"/>
                </a:solidFill>
              </a:rPr>
              <a:t>Risk taker</a:t>
            </a:r>
          </a:p>
          <a:p>
            <a:r>
              <a:rPr lang="en-US" sz="1350" dirty="0">
                <a:solidFill>
                  <a:schemeClr val="bg1"/>
                </a:solidFill>
              </a:rPr>
              <a:t>Decisive</a:t>
            </a:r>
          </a:p>
          <a:p>
            <a:r>
              <a:rPr lang="en-US" sz="1350" dirty="0">
                <a:solidFill>
                  <a:schemeClr val="bg1"/>
                </a:solidFill>
              </a:rPr>
              <a:t>Competitive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C0271B-66A1-8F4B-972D-701569EA30BF}"/>
              </a:ext>
            </a:extLst>
          </p:cNvPr>
          <p:cNvSpPr txBox="1"/>
          <p:nvPr/>
        </p:nvSpPr>
        <p:spPr>
          <a:xfrm>
            <a:off x="1249206" y="244992"/>
            <a:ext cx="1098378" cy="30008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DOMINANCE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3737A6-DD7A-BB49-AF2D-0AD43E60CD0E}"/>
              </a:ext>
            </a:extLst>
          </p:cNvPr>
          <p:cNvSpPr txBox="1"/>
          <p:nvPr/>
        </p:nvSpPr>
        <p:spPr>
          <a:xfrm>
            <a:off x="7903906" y="244992"/>
            <a:ext cx="1038938" cy="1754326"/>
          </a:xfrm>
          <a:prstGeom prst="rect">
            <a:avLst/>
          </a:prstGeom>
          <a:solidFill>
            <a:srgbClr val="D8090A"/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Influential</a:t>
            </a:r>
          </a:p>
          <a:p>
            <a:r>
              <a:rPr lang="en-US" sz="1350" dirty="0">
                <a:solidFill>
                  <a:schemeClr val="bg1"/>
                </a:solidFill>
              </a:rPr>
              <a:t>Persuasive</a:t>
            </a:r>
          </a:p>
          <a:p>
            <a:r>
              <a:rPr lang="en-US" sz="1350" dirty="0">
                <a:solidFill>
                  <a:schemeClr val="bg1"/>
                </a:solidFill>
              </a:rPr>
              <a:t>Confident</a:t>
            </a:r>
          </a:p>
          <a:p>
            <a:r>
              <a:rPr lang="en-US" sz="1350" dirty="0">
                <a:solidFill>
                  <a:schemeClr val="bg1"/>
                </a:solidFill>
              </a:rPr>
              <a:t>Trusting</a:t>
            </a:r>
          </a:p>
          <a:p>
            <a:r>
              <a:rPr lang="en-US" sz="1350" dirty="0">
                <a:solidFill>
                  <a:schemeClr val="bg1"/>
                </a:solidFill>
              </a:rPr>
              <a:t>Gregarious</a:t>
            </a:r>
          </a:p>
          <a:p>
            <a:r>
              <a:rPr lang="en-US" sz="1350" dirty="0">
                <a:solidFill>
                  <a:schemeClr val="bg1"/>
                </a:solidFill>
              </a:rPr>
              <a:t>Generous</a:t>
            </a:r>
          </a:p>
          <a:p>
            <a:r>
              <a:rPr lang="en-US" sz="1350" dirty="0">
                <a:solidFill>
                  <a:schemeClr val="bg1"/>
                </a:solidFill>
              </a:rPr>
              <a:t>Sociable</a:t>
            </a:r>
          </a:p>
          <a:p>
            <a:r>
              <a:rPr lang="en-US" sz="1350" dirty="0">
                <a:solidFill>
                  <a:schemeClr val="bg1"/>
                </a:solidFill>
              </a:rPr>
              <a:t>Enthusiastic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0D1C4D-E991-6548-95F8-B16D23AD9635}"/>
              </a:ext>
            </a:extLst>
          </p:cNvPr>
          <p:cNvSpPr txBox="1"/>
          <p:nvPr/>
        </p:nvSpPr>
        <p:spPr>
          <a:xfrm>
            <a:off x="6527254" y="244992"/>
            <a:ext cx="974434" cy="300082"/>
          </a:xfrm>
          <a:prstGeom prst="rect">
            <a:avLst/>
          </a:prstGeom>
          <a:solidFill>
            <a:srgbClr val="D8090A"/>
          </a:solidFill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INFLUENCE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392DB9-DC98-0D44-B82E-175F3AF7127D}"/>
              </a:ext>
            </a:extLst>
          </p:cNvPr>
          <p:cNvSpPr txBox="1"/>
          <p:nvPr/>
        </p:nvSpPr>
        <p:spPr>
          <a:xfrm>
            <a:off x="7758429" y="4996662"/>
            <a:ext cx="1133067" cy="1754326"/>
          </a:xfrm>
          <a:prstGeom prst="rect">
            <a:avLst/>
          </a:prstGeom>
          <a:solidFill>
            <a:srgbClr val="0093FF"/>
          </a:solidFill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Loyal</a:t>
            </a:r>
          </a:p>
          <a:p>
            <a:r>
              <a:rPr lang="en-US" sz="1350" dirty="0">
                <a:solidFill>
                  <a:schemeClr val="bg1"/>
                </a:solidFill>
              </a:rPr>
              <a:t>Sincere</a:t>
            </a:r>
          </a:p>
          <a:p>
            <a:r>
              <a:rPr lang="en-US" sz="1350" dirty="0">
                <a:solidFill>
                  <a:schemeClr val="bg1"/>
                </a:solidFill>
              </a:rPr>
              <a:t>Relaxed</a:t>
            </a:r>
          </a:p>
          <a:p>
            <a:r>
              <a:rPr lang="en-US" sz="1350" dirty="0">
                <a:solidFill>
                  <a:schemeClr val="bg1"/>
                </a:solidFill>
              </a:rPr>
              <a:t>Team-player</a:t>
            </a:r>
          </a:p>
          <a:p>
            <a:r>
              <a:rPr lang="en-US" sz="1350" dirty="0">
                <a:solidFill>
                  <a:schemeClr val="bg1"/>
                </a:solidFill>
              </a:rPr>
              <a:t>Amiable</a:t>
            </a:r>
          </a:p>
          <a:p>
            <a:r>
              <a:rPr lang="en-US" sz="1350" dirty="0">
                <a:solidFill>
                  <a:schemeClr val="bg1"/>
                </a:solidFill>
              </a:rPr>
              <a:t>Stable</a:t>
            </a:r>
          </a:p>
          <a:p>
            <a:r>
              <a:rPr lang="en-US" sz="1350" dirty="0">
                <a:solidFill>
                  <a:schemeClr val="bg1"/>
                </a:solidFill>
              </a:rPr>
              <a:t>Patient</a:t>
            </a:r>
          </a:p>
          <a:p>
            <a:r>
              <a:rPr lang="en-US" sz="1350" dirty="0">
                <a:solidFill>
                  <a:schemeClr val="bg1"/>
                </a:solidFill>
              </a:rPr>
              <a:t>Good listener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0A3798-26ED-FA49-AAFA-FBD36594FB5F}"/>
              </a:ext>
            </a:extLst>
          </p:cNvPr>
          <p:cNvSpPr txBox="1"/>
          <p:nvPr/>
        </p:nvSpPr>
        <p:spPr>
          <a:xfrm>
            <a:off x="14172" y="4934286"/>
            <a:ext cx="1246175" cy="1754326"/>
          </a:xfrm>
          <a:prstGeom prst="rect">
            <a:avLst/>
          </a:prstGeom>
          <a:solidFill>
            <a:srgbClr val="F2F01A"/>
          </a:solidFill>
        </p:spPr>
        <p:txBody>
          <a:bodyPr wrap="none" rtlCol="0">
            <a:spAutoFit/>
          </a:bodyPr>
          <a:lstStyle/>
          <a:p>
            <a:r>
              <a:rPr lang="en-US" sz="1350" dirty="0"/>
              <a:t>Conscientious</a:t>
            </a:r>
          </a:p>
          <a:p>
            <a:r>
              <a:rPr lang="en-US" sz="1350" dirty="0"/>
              <a:t>High Standards</a:t>
            </a:r>
          </a:p>
          <a:p>
            <a:r>
              <a:rPr lang="en-US" sz="1350" dirty="0"/>
              <a:t>Accurate</a:t>
            </a:r>
          </a:p>
          <a:p>
            <a:r>
              <a:rPr lang="en-US" sz="1350" dirty="0"/>
              <a:t>Fact-Finder</a:t>
            </a:r>
          </a:p>
          <a:p>
            <a:r>
              <a:rPr lang="en-US" sz="1350" dirty="0"/>
              <a:t>Diplomatic</a:t>
            </a:r>
          </a:p>
          <a:p>
            <a:r>
              <a:rPr lang="en-US" sz="1350" dirty="0"/>
              <a:t>Systematic</a:t>
            </a:r>
          </a:p>
          <a:p>
            <a:r>
              <a:rPr lang="en-US" sz="1350" dirty="0"/>
              <a:t>Courteous</a:t>
            </a:r>
          </a:p>
          <a:p>
            <a:r>
              <a:rPr lang="en-US" sz="1350" dirty="0"/>
              <a:t>Analytical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70D92C-FC60-2D46-BA77-5B8E41DD2EF4}"/>
              </a:ext>
            </a:extLst>
          </p:cNvPr>
          <p:cNvSpPr txBox="1"/>
          <p:nvPr/>
        </p:nvSpPr>
        <p:spPr>
          <a:xfrm>
            <a:off x="6448058" y="6378104"/>
            <a:ext cx="1035989" cy="300082"/>
          </a:xfrm>
          <a:prstGeom prst="rect">
            <a:avLst/>
          </a:prstGeom>
          <a:solidFill>
            <a:srgbClr val="0093FF"/>
          </a:solidFill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STEADINESS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A1E23A-2D03-4147-972E-E1F0D29EF58E}"/>
              </a:ext>
            </a:extLst>
          </p:cNvPr>
          <p:cNvSpPr txBox="1"/>
          <p:nvPr/>
        </p:nvSpPr>
        <p:spPr>
          <a:xfrm>
            <a:off x="1419435" y="6378104"/>
            <a:ext cx="1707519" cy="300082"/>
          </a:xfrm>
          <a:prstGeom prst="rect">
            <a:avLst/>
          </a:prstGeom>
          <a:solidFill>
            <a:srgbClr val="F2F01A"/>
          </a:solidFill>
        </p:spPr>
        <p:txBody>
          <a:bodyPr wrap="none" rtlCol="0">
            <a:spAutoFit/>
          </a:bodyPr>
          <a:lstStyle/>
          <a:p>
            <a:r>
              <a:rPr lang="en-US" sz="1350" dirty="0"/>
              <a:t>CONSCIENTIOUSNESS</a:t>
            </a:r>
          </a:p>
        </p:txBody>
      </p:sp>
    </p:spTree>
    <p:extLst>
      <p:ext uri="{BB962C8B-B14F-4D97-AF65-F5344CB8AC3E}">
        <p14:creationId xmlns:p14="http://schemas.microsoft.com/office/powerpoint/2010/main" val="17029313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rsteele\Desktop\EvD Workplace_i.png">
            <a:extLst>
              <a:ext uri="{FF2B5EF4-FFF2-40B4-BE49-F238E27FC236}">
                <a16:creationId xmlns:a16="http://schemas.microsoft.com/office/drawing/2014/main" id="{6A547268-2CD6-6445-B0FC-C946F3B84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19" y="774889"/>
            <a:ext cx="2859786" cy="1383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rsteele\Desktop\EvD Workplace_D.png">
            <a:extLst>
              <a:ext uri="{FF2B5EF4-FFF2-40B4-BE49-F238E27FC236}">
                <a16:creationId xmlns:a16="http://schemas.microsoft.com/office/drawing/2014/main" id="{AAE68FAC-05AA-0A43-9428-6A5533CF4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391" y="806126"/>
            <a:ext cx="2859786" cy="1383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C60F41D-7313-EC43-96D4-AEE1300FD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271891" y="1433976"/>
            <a:ext cx="2538033" cy="35873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041FE3-7B84-E341-BBF7-0A78893023AE}"/>
              </a:ext>
            </a:extLst>
          </p:cNvPr>
          <p:cNvSpPr txBox="1"/>
          <p:nvPr/>
        </p:nvSpPr>
        <p:spPr>
          <a:xfrm>
            <a:off x="90045" y="941867"/>
            <a:ext cx="2213537" cy="1754326"/>
          </a:xfrm>
          <a:prstGeom prst="rect">
            <a:avLst/>
          </a:prstGeom>
          <a:solidFill>
            <a:srgbClr val="4CC24A"/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Address issues quickly and directly</a:t>
            </a:r>
          </a:p>
          <a:p>
            <a:r>
              <a:rPr lang="en-US" sz="1350" dirty="0">
                <a:solidFill>
                  <a:schemeClr val="bg1"/>
                </a:solidFill>
              </a:rPr>
              <a:t>Focus on the big picture</a:t>
            </a:r>
          </a:p>
          <a:p>
            <a:r>
              <a:rPr lang="en-US" sz="1350" dirty="0">
                <a:solidFill>
                  <a:schemeClr val="bg1"/>
                </a:solidFill>
              </a:rPr>
              <a:t>Get to the point quickly</a:t>
            </a:r>
          </a:p>
          <a:p>
            <a:r>
              <a:rPr lang="en-US" sz="1350" dirty="0">
                <a:solidFill>
                  <a:schemeClr val="bg1"/>
                </a:solidFill>
              </a:rPr>
              <a:t>Expect </a:t>
            </a:r>
            <a:r>
              <a:rPr lang="en-US" sz="1350" dirty="0" err="1">
                <a:solidFill>
                  <a:schemeClr val="bg1"/>
                </a:solidFill>
              </a:rPr>
              <a:t>candour</a:t>
            </a:r>
            <a:endParaRPr lang="en-US" sz="1350" dirty="0">
              <a:solidFill>
                <a:schemeClr val="bg1"/>
              </a:solidFill>
            </a:endParaRPr>
          </a:p>
          <a:p>
            <a:r>
              <a:rPr lang="en-US" sz="1350" dirty="0">
                <a:solidFill>
                  <a:schemeClr val="bg1"/>
                </a:solidFill>
              </a:rPr>
              <a:t>Focus on results</a:t>
            </a:r>
          </a:p>
          <a:p>
            <a:r>
              <a:rPr lang="en-US" sz="1350" dirty="0">
                <a:solidFill>
                  <a:schemeClr val="bg1"/>
                </a:solidFill>
              </a:rPr>
              <a:t>Make efficient use of time</a:t>
            </a:r>
          </a:p>
          <a:p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36C216-1F8F-CC4C-94DB-26DDF53F787C}"/>
              </a:ext>
            </a:extLst>
          </p:cNvPr>
          <p:cNvSpPr txBox="1"/>
          <p:nvPr/>
        </p:nvSpPr>
        <p:spPr>
          <a:xfrm>
            <a:off x="6944895" y="1052661"/>
            <a:ext cx="2078894" cy="1962076"/>
          </a:xfrm>
          <a:prstGeom prst="rect">
            <a:avLst/>
          </a:prstGeom>
          <a:solidFill>
            <a:srgbClr val="D8090A"/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Be open to collaboration</a:t>
            </a:r>
          </a:p>
          <a:p>
            <a:r>
              <a:rPr lang="en-US" sz="1350" dirty="0">
                <a:solidFill>
                  <a:schemeClr val="bg1"/>
                </a:solidFill>
              </a:rPr>
              <a:t>Find ways to </a:t>
            </a:r>
            <a:r>
              <a:rPr lang="en-US" sz="1350" dirty="0" err="1">
                <a:solidFill>
                  <a:schemeClr val="bg1"/>
                </a:solidFill>
              </a:rPr>
              <a:t>recognise</a:t>
            </a:r>
            <a:r>
              <a:rPr lang="en-US" sz="1350" dirty="0">
                <a:solidFill>
                  <a:schemeClr val="bg1"/>
                </a:solidFill>
              </a:rPr>
              <a:t> them</a:t>
            </a:r>
          </a:p>
          <a:p>
            <a:r>
              <a:rPr lang="en-US" sz="1350" dirty="0">
                <a:solidFill>
                  <a:schemeClr val="bg1"/>
                </a:solidFill>
              </a:rPr>
              <a:t>Remain optimistic</a:t>
            </a:r>
          </a:p>
          <a:p>
            <a:r>
              <a:rPr lang="en-US" sz="1350" dirty="0">
                <a:solidFill>
                  <a:schemeClr val="bg1"/>
                </a:solidFill>
              </a:rPr>
              <a:t>Expect spontaneity</a:t>
            </a:r>
          </a:p>
          <a:p>
            <a:r>
              <a:rPr lang="en-US" sz="1350" dirty="0">
                <a:solidFill>
                  <a:schemeClr val="bg1"/>
                </a:solidFill>
              </a:rPr>
              <a:t>Build a relationship</a:t>
            </a:r>
          </a:p>
          <a:p>
            <a:r>
              <a:rPr lang="en-US" sz="1350" dirty="0">
                <a:solidFill>
                  <a:schemeClr val="bg1"/>
                </a:solidFill>
              </a:rPr>
              <a:t>Show and value enthusiasm</a:t>
            </a:r>
          </a:p>
          <a:p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64267D-E8E2-3049-A330-B483EF34F667}"/>
              </a:ext>
            </a:extLst>
          </p:cNvPr>
          <p:cNvSpPr txBox="1"/>
          <p:nvPr/>
        </p:nvSpPr>
        <p:spPr>
          <a:xfrm>
            <a:off x="6975061" y="3409200"/>
            <a:ext cx="2048728" cy="1962076"/>
          </a:xfrm>
          <a:prstGeom prst="rect">
            <a:avLst/>
          </a:prstGeom>
          <a:solidFill>
            <a:srgbClr val="0093FF"/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Show warmth</a:t>
            </a:r>
          </a:p>
          <a:p>
            <a:r>
              <a:rPr lang="en-US" sz="1350" dirty="0">
                <a:solidFill>
                  <a:schemeClr val="bg1"/>
                </a:solidFill>
              </a:rPr>
              <a:t>Respect their cautious pace</a:t>
            </a:r>
          </a:p>
          <a:p>
            <a:r>
              <a:rPr lang="en-US" sz="1350" dirty="0">
                <a:solidFill>
                  <a:schemeClr val="bg1"/>
                </a:solidFill>
              </a:rPr>
              <a:t>Avoid forceful tactics</a:t>
            </a:r>
          </a:p>
          <a:p>
            <a:r>
              <a:rPr lang="en-US" sz="1350" dirty="0">
                <a:solidFill>
                  <a:schemeClr val="bg1"/>
                </a:solidFill>
              </a:rPr>
              <a:t>Show you care</a:t>
            </a:r>
          </a:p>
          <a:p>
            <a:r>
              <a:rPr lang="en-US" sz="1350" dirty="0">
                <a:solidFill>
                  <a:schemeClr val="bg1"/>
                </a:solidFill>
              </a:rPr>
              <a:t>Listen</a:t>
            </a:r>
          </a:p>
          <a:p>
            <a:r>
              <a:rPr lang="en-US" sz="1350" dirty="0">
                <a:solidFill>
                  <a:schemeClr val="bg1"/>
                </a:solidFill>
              </a:rPr>
              <a:t>Take an easy going approach</a:t>
            </a:r>
          </a:p>
          <a:p>
            <a:endParaRPr lang="en-US" sz="1350" dirty="0">
              <a:solidFill>
                <a:schemeClr val="bg1"/>
              </a:solidFill>
            </a:endParaRPr>
          </a:p>
        </p:txBody>
      </p:sp>
      <p:pic>
        <p:nvPicPr>
          <p:cNvPr id="11" name="Picture 7" descr="C:\Users\rsteele\Desktop\EvD Workplace_C.png">
            <a:extLst>
              <a:ext uri="{FF2B5EF4-FFF2-40B4-BE49-F238E27FC236}">
                <a16:creationId xmlns:a16="http://schemas.microsoft.com/office/drawing/2014/main" id="{5F2FA3BA-5AB3-A149-96F5-06EDE58E0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391" y="4062094"/>
            <a:ext cx="2859786" cy="1383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rsteele\Desktop\EvD Workplace_S.png">
            <a:extLst>
              <a:ext uri="{FF2B5EF4-FFF2-40B4-BE49-F238E27FC236}">
                <a16:creationId xmlns:a16="http://schemas.microsoft.com/office/drawing/2014/main" id="{D7018A6B-3E47-D54A-8ED0-DAD142F26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311" y="3941131"/>
            <a:ext cx="2859786" cy="1383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B18937-B69F-694D-9371-28BD5C3ABEAA}"/>
              </a:ext>
            </a:extLst>
          </p:cNvPr>
          <p:cNvSpPr txBox="1"/>
          <p:nvPr/>
        </p:nvSpPr>
        <p:spPr>
          <a:xfrm>
            <a:off x="62549" y="3368671"/>
            <a:ext cx="2213534" cy="1754326"/>
          </a:xfrm>
          <a:prstGeom prst="rect">
            <a:avLst/>
          </a:prstGeom>
          <a:solidFill>
            <a:srgbClr val="F2F01A"/>
          </a:solidFill>
        </p:spPr>
        <p:txBody>
          <a:bodyPr wrap="square" rtlCol="0">
            <a:spAutoFit/>
          </a:bodyPr>
          <a:lstStyle/>
          <a:p>
            <a:r>
              <a:rPr lang="en-US" sz="1350" dirty="0"/>
              <a:t>Use an objective, fact-based approach</a:t>
            </a:r>
          </a:p>
          <a:p>
            <a:r>
              <a:rPr lang="en-US" sz="1350" dirty="0"/>
              <a:t>Go through details</a:t>
            </a:r>
          </a:p>
          <a:p>
            <a:r>
              <a:rPr lang="en-US" sz="1350" dirty="0"/>
              <a:t>Focus on logic and facts</a:t>
            </a:r>
          </a:p>
          <a:p>
            <a:r>
              <a:rPr lang="en-US" sz="1350" dirty="0"/>
              <a:t>Expect </a:t>
            </a:r>
            <a:r>
              <a:rPr lang="en-US" sz="1350" dirty="0" err="1"/>
              <a:t>scepticism</a:t>
            </a:r>
            <a:endParaRPr lang="en-US" sz="1350" dirty="0"/>
          </a:p>
          <a:p>
            <a:r>
              <a:rPr lang="en-US" sz="1350" dirty="0" err="1"/>
              <a:t>Emphasise</a:t>
            </a:r>
            <a:r>
              <a:rPr lang="en-US" sz="1350" dirty="0"/>
              <a:t> high standards Show appreciation for their logic</a:t>
            </a:r>
          </a:p>
        </p:txBody>
      </p:sp>
    </p:spTree>
    <p:extLst>
      <p:ext uri="{BB962C8B-B14F-4D97-AF65-F5344CB8AC3E}">
        <p14:creationId xmlns:p14="http://schemas.microsoft.com/office/powerpoint/2010/main" val="5522159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D474FC93762B4B904449F4A61A4732" ma:contentTypeVersion="12" ma:contentTypeDescription="Create a new document." ma:contentTypeScope="" ma:versionID="f738d2edce342c8e888073910bf7a95c">
  <xsd:schema xmlns:xsd="http://www.w3.org/2001/XMLSchema" xmlns:xs="http://www.w3.org/2001/XMLSchema" xmlns:p="http://schemas.microsoft.com/office/2006/metadata/properties" xmlns:ns2="38dd3c04-ece5-40a6-99a8-78e6cac75839" xmlns:ns3="5923afc9-559a-4770-aebc-bd2d0a310813" targetNamespace="http://schemas.microsoft.com/office/2006/metadata/properties" ma:root="true" ma:fieldsID="06b2e0b72a6f12ac1ed313bc6d45cef1" ns2:_="" ns3:_="">
    <xsd:import namespace="38dd3c04-ece5-40a6-99a8-78e6cac75839"/>
    <xsd:import namespace="5923afc9-559a-4770-aebc-bd2d0a3108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dd3c04-ece5-40a6-99a8-78e6cac758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23afc9-559a-4770-aebc-bd2d0a31081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2F4FF2-25BA-47CB-83E5-913D264564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811376-CF59-4E63-957E-D339E533C4A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B29910F-DEF6-49A7-A0FB-BE8E2A6338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dd3c04-ece5-40a6-99a8-78e6cac75839"/>
    <ds:schemaRef ds:uri="5923afc9-559a-4770-aebc-bd2d0a3108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21807</TotalTime>
  <Words>175</Words>
  <Application>Microsoft Macintosh PowerPoint</Application>
  <PresentationFormat>On-screen Show (4:3)</PresentationFormat>
  <Paragraphs>83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French</dc:creator>
  <cp:lastModifiedBy>Julie French</cp:lastModifiedBy>
  <cp:revision>35</cp:revision>
  <cp:lastPrinted>2020-09-09T07:23:01Z</cp:lastPrinted>
  <dcterms:created xsi:type="dcterms:W3CDTF">2020-09-02T18:11:45Z</dcterms:created>
  <dcterms:modified xsi:type="dcterms:W3CDTF">2020-10-06T12:46:41Z</dcterms:modified>
</cp:coreProperties>
</file>